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User-provided image: /mnt/data/12187AA4-8240-42D6-9B40-110E7003C667.jpeg
- User-provided image: /mnt/data/8EAB4133-28DF-4B7D-9D24-E9A112C4BABD.jpeg
- User-provided image: /mnt/data/F8EE24B4-2D74-4126-AF73-9A582AB4F446.jpeg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https://www.gov.uk/visa-to-study-english
- https://www.gov.uk/visa-to-study-english/eligibility
- User-provided image: /mnt/data/7967E22F-E790-4D77-994B-694D9811B711.jpeg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Course-level wording synthesized from user instructions and Oxford course materials: https://oxfordce.co.uk/courses-and-admissions-process/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https://oxfordce.co.uk/admission-process/
- User-provided image: /mnt/data/12187AA4-8240-42D6-9B40-110E7003C667.jpeg
- User-provided image: /mnt/data/DAFF231C-7BC7-4877-B654-A17E4687B3EE.jpeg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https://oxfordce.co.uk/admission-process/
- https://www.gov.uk/visa-to-study-english/documents-you-must-provide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https://oxfordce.co.uk/courses-and-admissions-process/
- https://www.gov.uk/government/publications/visa-regulations-revised-table/home-office-immigration-and-nationality-fees-8-april-2026
- https://www.gov.uk/visa-to-study-english
- User-provided image: /mnt/data/F8EE24B4-2D74-4126-AF73-9A582AB4F446.jpeg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https://www.gov.uk/visa-to-study-english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Messaging synthesizes user instructions plus cited GOV.UK and Oxford admissions information already referenced in prior slides.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jpeg"/><Relationship Id="rId3" Type="http://schemas.openxmlformats.org/officeDocument/2006/relationships/image" Target="../media/image-1-3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001000" cy="6858000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001000" y="0"/>
            <a:ext cx="4190695" cy="6858000"/>
          </a:xfrm>
          <a:prstGeom prst="rect">
            <a:avLst/>
          </a:prstGeom>
          <a:solidFill>
            <a:srgbClr val="F0ECE4"/>
          </a:solidFill>
          <a:ln w="12700">
            <a:solidFill>
              <a:srgbClr val="F0ECE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30352" y="566928"/>
            <a:ext cx="960120" cy="73152"/>
          </a:xfrm>
          <a:prstGeom prst="rect">
            <a:avLst/>
          </a:prstGeom>
          <a:solidFill>
            <a:srgbClr val="D8A23A"/>
          </a:solidFill>
          <a:ln w="12700">
            <a:solidFill>
              <a:srgbClr val="D8A23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66928" y="868680"/>
            <a:ext cx="45720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</a:rPr>
              <a:t>STUDY ENGLISH</a:t>
            </a:r>
            <a:endParaRPr lang="en-US" sz="2800" dirty="0"/>
          </a:p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</a:rPr>
              <a:t>in the UK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576072" y="2651760"/>
            <a:ext cx="5257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AE8E1"/>
                </a:solidFill>
              </a:rPr>
              <a:t>A simple customer guide to the legal English-study route, course levels, intakes, costs, and the application process.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566928" y="4078224"/>
            <a:ext cx="2514600" cy="566928"/>
          </a:xfrm>
          <a:prstGeom prst="roundRect">
            <a:avLst>
              <a:gd name="adj" fmla="val 12903"/>
            </a:avLst>
          </a:prstGeom>
          <a:solidFill>
            <a:srgbClr val="D8A23A"/>
          </a:solidFill>
          <a:ln w="12700">
            <a:solidFill>
              <a:srgbClr val="D8A23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" y="4242816"/>
            <a:ext cx="20116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D"/>
                </a:solidFill>
              </a:rPr>
              <a:t>For serious students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76072" y="489204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</a:rPr>
              <a:t>English study first. Clear guidance. Honest process.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576072" y="5596128"/>
            <a:ext cx="53035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7DCE8"/>
                </a:solidFill>
              </a:rPr>
              <a:t>Use this deck in consultations, WhatsApp follow-ups, and community presentations.</a:t>
            </a:r>
            <a:endParaRPr lang="en-US" sz="1300" dirty="0"/>
          </a:p>
        </p:txBody>
      </p:sp>
      <p:pic>
        <p:nvPicPr>
          <p:cNvPr id="11" name="Image 0" descr="/mnt/data/12187AA4-8240-42D6-9B40-110E7003C667.jpeg">    </p:cNvPr>
          <p:cNvPicPr>
            <a:picLocks noChangeAspect="1"/>
          </p:cNvPicPr>
          <p:nvPr/>
        </p:nvPicPr>
        <p:blipFill>
          <a:blip r:embed="rId1"/>
          <a:srcRect l="0" r="0" t="7029" b="7029"/>
          <a:stretch/>
        </p:blipFill>
        <p:spPr>
          <a:xfrm>
            <a:off x="8321040" y="530352"/>
            <a:ext cx="3310128" cy="1600200"/>
          </a:xfrm>
          <a:prstGeom prst="rect">
            <a:avLst/>
          </a:prstGeom>
        </p:spPr>
      </p:pic>
      <p:pic>
        <p:nvPicPr>
          <p:cNvPr id="12" name="Image 1" descr="/mnt/data/8EAB4133-28DF-4B7D-9D24-E9A112C4BABD.jpeg">    </p:cNvPr>
          <p:cNvPicPr>
            <a:picLocks noChangeAspect="1"/>
          </p:cNvPicPr>
          <p:nvPr/>
        </p:nvPicPr>
        <p:blipFill>
          <a:blip r:embed="rId2"/>
          <a:srcRect l="0" r="0" t="3625" b="3626"/>
          <a:stretch/>
        </p:blipFill>
        <p:spPr>
          <a:xfrm>
            <a:off x="8321040" y="2404872"/>
            <a:ext cx="3310128" cy="1481328"/>
          </a:xfrm>
          <a:prstGeom prst="rect">
            <a:avLst/>
          </a:prstGeom>
        </p:spPr>
      </p:pic>
      <p:pic>
        <p:nvPicPr>
          <p:cNvPr id="13" name="Image 2" descr="/mnt/data/F8EE24B4-2D74-4126-AF73-9A582AB4F446.jpeg">    </p:cNvPr>
          <p:cNvPicPr>
            <a:picLocks noChangeAspect="1"/>
          </p:cNvPicPr>
          <p:nvPr/>
        </p:nvPicPr>
        <p:blipFill>
          <a:blip r:embed="rId3"/>
          <a:srcRect l="0" r="0" t="19030" b="19030"/>
          <a:stretch/>
        </p:blipFill>
        <p:spPr>
          <a:xfrm>
            <a:off x="8321040" y="4160520"/>
            <a:ext cx="3310128" cy="17830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366760" y="2148840"/>
            <a:ext cx="1645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5F6675"/>
                </a:solidFill>
              </a:rPr>
              <a:t>Course process</a:t>
            </a:r>
            <a:endParaRPr lang="en-US" sz="1050" dirty="0"/>
          </a:p>
        </p:txBody>
      </p:sp>
      <p:sp>
        <p:nvSpPr>
          <p:cNvPr id="15" name="Text 10"/>
          <p:cNvSpPr/>
          <p:nvPr/>
        </p:nvSpPr>
        <p:spPr>
          <a:xfrm>
            <a:off x="8366760" y="3913632"/>
            <a:ext cx="1645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5F6675"/>
                </a:solidFill>
              </a:rPr>
              <a:t>Budget planning</a:t>
            </a:r>
            <a:endParaRPr lang="en-US" sz="1050" dirty="0"/>
          </a:p>
        </p:txBody>
      </p:sp>
      <p:sp>
        <p:nvSpPr>
          <p:cNvPr id="16" name="Text 11"/>
          <p:cNvSpPr/>
          <p:nvPr/>
        </p:nvSpPr>
        <p:spPr>
          <a:xfrm>
            <a:off x="8366760" y="5998464"/>
            <a:ext cx="1645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5F6675"/>
                </a:solidFill>
              </a:rPr>
              <a:t>Main intakes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75488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03504"/>
            <a:ext cx="2286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8A23A"/>
                </a:solidFill>
              </a:rPr>
              <a:t>OVERVIEW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841248"/>
            <a:ext cx="6400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1B3D"/>
                </a:solidFill>
              </a:rPr>
              <a:t>What this programme offers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389888"/>
            <a:ext cx="6446520" cy="4617720"/>
          </a:xfrm>
          <a:prstGeom prst="rect">
            <a:avLst/>
          </a:prstGeom>
          <a:solidFill>
            <a:srgbClr val="FFFDF8"/>
          </a:solidFill>
          <a:ln w="12700">
            <a:solidFill>
              <a:srgbClr val="D6D0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1719072"/>
            <a:ext cx="201168" cy="201168"/>
          </a:xfrm>
          <a:prstGeom prst="ellipse">
            <a:avLst/>
          </a:prstGeom>
          <a:solidFill>
            <a:srgbClr val="D8A23A"/>
          </a:solidFill>
          <a:ln w="12700">
            <a:solidFill>
              <a:srgbClr val="D8A23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97280" y="1691640"/>
            <a:ext cx="54406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1A1A1A"/>
                </a:solidFill>
              </a:rPr>
              <a:t>Study English in the UK through a legal route for courses lasting more than 6 months and up to 11 months.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777240" y="2688336"/>
            <a:ext cx="201168" cy="201168"/>
          </a:xfrm>
          <a:prstGeom prst="ellipse">
            <a:avLst/>
          </a:prstGeom>
          <a:solidFill>
            <a:srgbClr val="D8A23A"/>
          </a:solidFill>
          <a:ln w="12700">
            <a:solidFill>
              <a:srgbClr val="D8A23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97280" y="2660904"/>
            <a:ext cx="54406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1A1A1A"/>
                </a:solidFill>
              </a:rPr>
              <a:t>Improve everyday English, academic English, or business-focused English depending on your current level and goal.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777240" y="3657600"/>
            <a:ext cx="201168" cy="201168"/>
          </a:xfrm>
          <a:prstGeom prst="ellipse">
            <a:avLst/>
          </a:prstGeom>
          <a:solidFill>
            <a:srgbClr val="D8A23A"/>
          </a:solidFill>
          <a:ln w="12700">
            <a:solidFill>
              <a:srgbClr val="D8A23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97280" y="3630168"/>
            <a:ext cx="54406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1A1A1A"/>
                </a:solidFill>
              </a:rPr>
              <a:t>Stay for the course length plus up to 30 extra days, as long as the total stay does not go over 11 months.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777240" y="4626864"/>
            <a:ext cx="201168" cy="201168"/>
          </a:xfrm>
          <a:prstGeom prst="ellipse">
            <a:avLst/>
          </a:prstGeom>
          <a:solidFill>
            <a:srgbClr val="D8A23A"/>
          </a:solidFill>
          <a:ln w="12700">
            <a:solidFill>
              <a:srgbClr val="D8A23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97280" y="4599432"/>
            <a:ext cx="54406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1A1A1A"/>
                </a:solidFill>
              </a:rPr>
              <a:t>Receive structured admissions support: eligibility check, document guidance, application support, and interview preparation.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7269480" y="1389888"/>
            <a:ext cx="4434840" cy="4617720"/>
          </a:xfrm>
          <a:prstGeom prst="roundRect">
            <a:avLst>
              <a:gd name="adj" fmla="val 1649"/>
            </a:avLst>
          </a:prstGeom>
          <a:solidFill>
            <a:srgbClr val="F4EFE4"/>
          </a:solidFill>
          <a:ln w="12700">
            <a:solidFill>
              <a:srgbClr val="D8D1C0"/>
            </a:solidFill>
            <a:prstDash val="solid"/>
          </a:ln>
        </p:spPr>
      </p:sp>
      <p:pic>
        <p:nvPicPr>
          <p:cNvPr id="15" name="Image 0" descr="/mnt/data/7967E22F-E790-4D77-994B-694D9811B711.jpeg">    </p:cNvPr>
          <p:cNvPicPr>
            <a:picLocks noChangeAspect="1"/>
          </p:cNvPicPr>
          <p:nvPr/>
        </p:nvPicPr>
        <p:blipFill>
          <a:blip r:embed="rId1"/>
          <a:srcRect l="0" r="0" t="992" b="992"/>
          <a:stretch/>
        </p:blipFill>
        <p:spPr>
          <a:xfrm>
            <a:off x="7479792" y="1673352"/>
            <a:ext cx="4005072" cy="2176272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7516368" y="4096512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1B3D"/>
                </a:solidFill>
              </a:rPr>
              <a:t>The route is for English language study - not a work route.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7516368" y="4663440"/>
            <a:ext cx="37033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</a:rPr>
              <a:t>This is strongest when marketed as education first: legal study, language improvement, structure, and honesty.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502920" y="6419088"/>
            <a:ext cx="5029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F6675"/>
                </a:solidFill>
              </a:rPr>
              <a:t>Admissions support for legal English study in the UK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75488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03504"/>
            <a:ext cx="2286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8A23A"/>
                </a:solidFill>
              </a:rPr>
              <a:t>COURSE LEVELS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841248"/>
            <a:ext cx="6400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1B3D"/>
                </a:solidFill>
              </a:rPr>
              <a:t>Choose the right English level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40080" y="1645920"/>
            <a:ext cx="2926080" cy="4160520"/>
          </a:xfrm>
          <a:prstGeom prst="roundRect">
            <a:avLst>
              <a:gd name="adj" fmla="val 2500"/>
            </a:avLst>
          </a:prstGeom>
          <a:solidFill>
            <a:srgbClr val="FFFDF8"/>
          </a:solidFill>
          <a:ln w="12700">
            <a:solidFill>
              <a:srgbClr val="D6D0C4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04672" y="1828800"/>
            <a:ext cx="502920" cy="502920"/>
          </a:xfrm>
          <a:prstGeom prst="ellipse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4672" y="1956816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96112" y="251460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B3D"/>
                </a:solidFill>
              </a:rPr>
              <a:t>English for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0F1B3D"/>
                </a:solidFill>
              </a:rPr>
              <a:t>Beginners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896112" y="3657600"/>
            <a:ext cx="239572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</a:rPr>
              <a:t>For students with little or no confidence in English who want to improve speaking, listening, reading, and writing for daily life.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896112" y="5230368"/>
            <a:ext cx="2240280" cy="0"/>
          </a:xfrm>
          <a:prstGeom prst="line">
            <a:avLst/>
          </a:prstGeom>
          <a:noFill/>
          <a:ln w="12700">
            <a:solidFill>
              <a:srgbClr val="D8A23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96112" y="5330952"/>
            <a:ext cx="23591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F6675"/>
                </a:solidFill>
              </a:rPr>
              <a:t>Students should be guided to the most suitable level after an initial assessment.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114800" y="1645920"/>
            <a:ext cx="2926080" cy="4160520"/>
          </a:xfrm>
          <a:prstGeom prst="roundRect">
            <a:avLst>
              <a:gd name="adj" fmla="val 2500"/>
            </a:avLst>
          </a:prstGeom>
          <a:solidFill>
            <a:srgbClr val="F3E7CB"/>
          </a:solidFill>
          <a:ln w="12700">
            <a:solidFill>
              <a:srgbClr val="D6D0C4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279392" y="1828800"/>
            <a:ext cx="502920" cy="502920"/>
          </a:xfrm>
          <a:prstGeom prst="ellipse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279392" y="1956816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2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370832" y="251460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B3D"/>
                </a:solidFill>
              </a:rPr>
              <a:t>English for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0F1B3D"/>
                </a:solidFill>
              </a:rPr>
              <a:t>Intermediate Learners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4370832" y="3657600"/>
            <a:ext cx="239572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</a:rPr>
              <a:t>For students who already know some English and want more fluency, stronger grammar, clearer communication, and more confidence.</a:t>
            </a:r>
            <a:endParaRPr lang="en-US" sz="1450" dirty="0"/>
          </a:p>
        </p:txBody>
      </p:sp>
      <p:sp>
        <p:nvSpPr>
          <p:cNvPr id="17" name="Shape 15"/>
          <p:cNvSpPr/>
          <p:nvPr/>
        </p:nvSpPr>
        <p:spPr>
          <a:xfrm>
            <a:off x="4370832" y="5230368"/>
            <a:ext cx="2240280" cy="0"/>
          </a:xfrm>
          <a:prstGeom prst="line">
            <a:avLst/>
          </a:prstGeom>
          <a:noFill/>
          <a:ln w="12700">
            <a:solidFill>
              <a:srgbClr val="D8A23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370832" y="5330952"/>
            <a:ext cx="23591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F6675"/>
                </a:solidFill>
              </a:rPr>
              <a:t>Students should be guided to the most suitable level after an initial assessment.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7589520" y="1645920"/>
            <a:ext cx="2926080" cy="4160520"/>
          </a:xfrm>
          <a:prstGeom prst="roundRect">
            <a:avLst>
              <a:gd name="adj" fmla="val 2500"/>
            </a:avLst>
          </a:prstGeom>
          <a:solidFill>
            <a:srgbClr val="FFFDF8"/>
          </a:solidFill>
          <a:ln w="12700">
            <a:solidFill>
              <a:srgbClr val="D6D0C4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7754112" y="1828800"/>
            <a:ext cx="502920" cy="502920"/>
          </a:xfrm>
          <a:prstGeom prst="ellipse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754112" y="1956816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3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7845552" y="251460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B3D"/>
                </a:solidFill>
              </a:rPr>
              <a:t>English for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0F1B3D"/>
                </a:solidFill>
              </a:rPr>
              <a:t>Business and Education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7845552" y="3657600"/>
            <a:ext cx="239572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</a:rPr>
              <a:t>For students or professionals who want formal English for work, study, presentations, interviews, and academic progression.</a:t>
            </a:r>
            <a:endParaRPr lang="en-US" sz="1450" dirty="0"/>
          </a:p>
        </p:txBody>
      </p:sp>
      <p:sp>
        <p:nvSpPr>
          <p:cNvPr id="24" name="Shape 22"/>
          <p:cNvSpPr/>
          <p:nvPr/>
        </p:nvSpPr>
        <p:spPr>
          <a:xfrm>
            <a:off x="7845552" y="5230368"/>
            <a:ext cx="2240280" cy="0"/>
          </a:xfrm>
          <a:prstGeom prst="line">
            <a:avLst/>
          </a:prstGeom>
          <a:noFill/>
          <a:ln w="12700">
            <a:solidFill>
              <a:srgbClr val="D8A23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845552" y="5330952"/>
            <a:ext cx="23591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F6675"/>
                </a:solidFill>
              </a:rPr>
              <a:t>Students should be guided to the most suitable level after an initial assessment.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502920" y="6419088"/>
            <a:ext cx="5029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F6675"/>
                </a:solidFill>
              </a:rPr>
              <a:t>Admissions support for legal English study in the UK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75488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03504"/>
            <a:ext cx="2286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8A23A"/>
                </a:solidFill>
              </a:rPr>
              <a:t>STEP BY STEP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841248"/>
            <a:ext cx="6400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1B3D"/>
                </a:solidFill>
              </a:rPr>
              <a:t>How the process works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13232" y="1508760"/>
            <a:ext cx="438912" cy="438912"/>
          </a:xfrm>
          <a:prstGeom prst="ellipse">
            <a:avLst/>
          </a:prstGeom>
          <a:solidFill>
            <a:srgbClr val="D8A23A"/>
          </a:solidFill>
          <a:ln w="12700">
            <a:solidFill>
              <a:srgbClr val="D8A2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13232" y="1627632"/>
            <a:ext cx="438912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B3D"/>
                </a:solidFill>
              </a:rPr>
              <a:t>1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1417320" y="1709928"/>
            <a:ext cx="365760" cy="0"/>
          </a:xfrm>
          <a:prstGeom prst="line">
            <a:avLst/>
          </a:prstGeom>
          <a:noFill/>
          <a:ln w="12700">
            <a:solidFill>
              <a:srgbClr val="D8A23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783080" y="1499616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A1A1A"/>
                </a:solidFill>
              </a:rPr>
              <a:t>Complete initial assessment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713232" y="2249424"/>
            <a:ext cx="438912" cy="438912"/>
          </a:xfrm>
          <a:prstGeom prst="ellipse">
            <a:avLst/>
          </a:prstGeom>
          <a:solidFill>
            <a:srgbClr val="D8A23A"/>
          </a:solidFill>
          <a:ln w="12700">
            <a:solidFill>
              <a:srgbClr val="D8A23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13232" y="2368296"/>
            <a:ext cx="438912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B3D"/>
                </a:solidFill>
              </a:rPr>
              <a:t>2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1417320" y="2450592"/>
            <a:ext cx="365760" cy="0"/>
          </a:xfrm>
          <a:prstGeom prst="line">
            <a:avLst/>
          </a:prstGeom>
          <a:noFill/>
          <a:ln w="12700">
            <a:solidFill>
              <a:srgbClr val="D8A23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783080" y="224028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A1A1A"/>
                </a:solidFill>
              </a:rPr>
              <a:t>Choose the best English level and intake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713232" y="2990088"/>
            <a:ext cx="438912" cy="438912"/>
          </a:xfrm>
          <a:prstGeom prst="ellipse">
            <a:avLst/>
          </a:prstGeom>
          <a:solidFill>
            <a:srgbClr val="D8A23A"/>
          </a:solidFill>
          <a:ln w="12700">
            <a:solidFill>
              <a:srgbClr val="D8A23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13232" y="3108960"/>
            <a:ext cx="438912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B3D"/>
                </a:solidFill>
              </a:rPr>
              <a:t>3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1417320" y="3191256"/>
            <a:ext cx="365760" cy="0"/>
          </a:xfrm>
          <a:prstGeom prst="line">
            <a:avLst/>
          </a:prstGeom>
          <a:noFill/>
          <a:ln w="12700">
            <a:solidFill>
              <a:srgbClr val="D8A2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783080" y="2980944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A1A1A"/>
                </a:solidFill>
              </a:rPr>
              <a:t>Prepare passport, academic records, CV, statement, and references</a:t>
            </a:r>
            <a:endParaRPr lang="en-US" sz="1650" dirty="0"/>
          </a:p>
        </p:txBody>
      </p:sp>
      <p:sp>
        <p:nvSpPr>
          <p:cNvPr id="17" name="Shape 15"/>
          <p:cNvSpPr/>
          <p:nvPr/>
        </p:nvSpPr>
        <p:spPr>
          <a:xfrm>
            <a:off x="713232" y="3730752"/>
            <a:ext cx="438912" cy="438912"/>
          </a:xfrm>
          <a:prstGeom prst="ellipse">
            <a:avLst/>
          </a:prstGeom>
          <a:solidFill>
            <a:srgbClr val="D8A23A"/>
          </a:solidFill>
          <a:ln w="12700">
            <a:solidFill>
              <a:srgbClr val="D8A23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13232" y="3849624"/>
            <a:ext cx="438912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B3D"/>
                </a:solidFill>
              </a:rPr>
              <a:t>4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1417320" y="3931920"/>
            <a:ext cx="365760" cy="0"/>
          </a:xfrm>
          <a:prstGeom prst="line">
            <a:avLst/>
          </a:prstGeom>
          <a:noFill/>
          <a:ln w="12700">
            <a:solidFill>
              <a:srgbClr val="D8A23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783080" y="3721608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A1A1A"/>
                </a:solidFill>
              </a:rPr>
              <a:t>Submit the application and receive a conditional offer</a:t>
            </a:r>
            <a:endParaRPr lang="en-US" sz="1650" dirty="0"/>
          </a:p>
        </p:txBody>
      </p:sp>
      <p:sp>
        <p:nvSpPr>
          <p:cNvPr id="21" name="Shape 19"/>
          <p:cNvSpPr/>
          <p:nvPr/>
        </p:nvSpPr>
        <p:spPr>
          <a:xfrm>
            <a:off x="713232" y="4471416"/>
            <a:ext cx="438912" cy="438912"/>
          </a:xfrm>
          <a:prstGeom prst="ellipse">
            <a:avLst/>
          </a:prstGeom>
          <a:solidFill>
            <a:srgbClr val="D8A23A"/>
          </a:solidFill>
          <a:ln w="12700">
            <a:solidFill>
              <a:srgbClr val="D8A23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13232" y="4590288"/>
            <a:ext cx="438912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B3D"/>
                </a:solidFill>
              </a:rPr>
              <a:t>5</a:t>
            </a:r>
            <a:endParaRPr lang="en-US" sz="1800" dirty="0"/>
          </a:p>
        </p:txBody>
      </p:sp>
      <p:sp>
        <p:nvSpPr>
          <p:cNvPr id="23" name="Shape 21"/>
          <p:cNvSpPr/>
          <p:nvPr/>
        </p:nvSpPr>
        <p:spPr>
          <a:xfrm>
            <a:off x="1417320" y="4672584"/>
            <a:ext cx="365760" cy="0"/>
          </a:xfrm>
          <a:prstGeom prst="line">
            <a:avLst/>
          </a:prstGeom>
          <a:noFill/>
          <a:ln w="12700">
            <a:solidFill>
              <a:srgbClr val="D8A23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783080" y="4462272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A1A1A"/>
                </a:solidFill>
              </a:rPr>
              <a:t>Prepare for interview, payments, and visa file</a:t>
            </a:r>
            <a:endParaRPr lang="en-US" sz="1650" dirty="0"/>
          </a:p>
        </p:txBody>
      </p:sp>
      <p:sp>
        <p:nvSpPr>
          <p:cNvPr id="25" name="Shape 23"/>
          <p:cNvSpPr/>
          <p:nvPr/>
        </p:nvSpPr>
        <p:spPr>
          <a:xfrm>
            <a:off x="713232" y="5212080"/>
            <a:ext cx="438912" cy="438912"/>
          </a:xfrm>
          <a:prstGeom prst="ellipse">
            <a:avLst/>
          </a:prstGeom>
          <a:solidFill>
            <a:srgbClr val="D8A23A"/>
          </a:solidFill>
          <a:ln w="12700">
            <a:solidFill>
              <a:srgbClr val="D8A23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13232" y="5330952"/>
            <a:ext cx="438912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B3D"/>
                </a:solidFill>
              </a:rPr>
              <a:t>6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1417320" y="5413248"/>
            <a:ext cx="365760" cy="0"/>
          </a:xfrm>
          <a:prstGeom prst="line">
            <a:avLst/>
          </a:prstGeom>
          <a:noFill/>
          <a:ln w="12700">
            <a:solidFill>
              <a:srgbClr val="D8A23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783080" y="5202936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A1A1A"/>
                </a:solidFill>
              </a:rPr>
              <a:t>Travel to the UK and begin your studies</a:t>
            </a:r>
            <a:endParaRPr lang="en-US" sz="1650" dirty="0"/>
          </a:p>
        </p:txBody>
      </p:sp>
      <p:sp>
        <p:nvSpPr>
          <p:cNvPr id="29" name="Shape 27"/>
          <p:cNvSpPr/>
          <p:nvPr/>
        </p:nvSpPr>
        <p:spPr>
          <a:xfrm>
            <a:off x="7315200" y="1417320"/>
            <a:ext cx="4343400" cy="4526280"/>
          </a:xfrm>
          <a:prstGeom prst="roundRect">
            <a:avLst>
              <a:gd name="adj" fmla="val 1684"/>
            </a:avLst>
          </a:prstGeom>
          <a:solidFill>
            <a:srgbClr val="F3EFE6"/>
          </a:solidFill>
          <a:ln w="12700">
            <a:solidFill>
              <a:srgbClr val="D9D1C3"/>
            </a:solidFill>
            <a:prstDash val="solid"/>
          </a:ln>
        </p:spPr>
      </p:sp>
      <p:pic>
        <p:nvPicPr>
          <p:cNvPr id="30" name="Image 0" descr="/mnt/data/12187AA4-8240-42D6-9B40-110E7003C667.jpeg">    </p:cNvPr>
          <p:cNvPicPr>
            <a:picLocks noChangeAspect="1"/>
          </p:cNvPicPr>
          <p:nvPr/>
        </p:nvPicPr>
        <p:blipFill>
          <a:blip r:embed="rId1"/>
          <a:srcRect l="0" r="0" t="6589" b="6589"/>
          <a:stretch/>
        </p:blipFill>
        <p:spPr>
          <a:xfrm>
            <a:off x="7516368" y="1627632"/>
            <a:ext cx="3931920" cy="1920240"/>
          </a:xfrm>
          <a:prstGeom prst="rect">
            <a:avLst/>
          </a:prstGeom>
        </p:spPr>
      </p:pic>
      <p:pic>
        <p:nvPicPr>
          <p:cNvPr id="31" name="Image 1" descr="/mnt/data/DAFF231C-7BC7-4877-B654-A17E4687B3EE.jpeg">    </p:cNvPr>
          <p:cNvPicPr>
            <a:picLocks noChangeAspect="1"/>
          </p:cNvPicPr>
          <p:nvPr/>
        </p:nvPicPr>
        <p:blipFill>
          <a:blip r:embed="rId2"/>
          <a:srcRect l="0" r="0" t="9211" b="9211"/>
          <a:stretch/>
        </p:blipFill>
        <p:spPr>
          <a:xfrm>
            <a:off x="7516368" y="3749040"/>
            <a:ext cx="3931920" cy="1792224"/>
          </a:xfrm>
          <a:prstGeom prst="rect">
            <a:avLst/>
          </a:prstGeom>
        </p:spPr>
      </p:pic>
      <p:sp>
        <p:nvSpPr>
          <p:cNvPr id="32" name="Text 28"/>
          <p:cNvSpPr/>
          <p:nvPr/>
        </p:nvSpPr>
        <p:spPr>
          <a:xfrm>
            <a:off x="502920" y="6419088"/>
            <a:ext cx="5029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F6675"/>
                </a:solidFill>
              </a:rPr>
              <a:t>Admissions support for legal English study in the UK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75488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03504"/>
            <a:ext cx="2286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8A23A"/>
                </a:solidFill>
              </a:rPr>
              <a:t>DOCUMENTS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841248"/>
            <a:ext cx="6400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1B3D"/>
                </a:solidFill>
              </a:rPr>
              <a:t>Typical documents students may need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21792" y="1508760"/>
            <a:ext cx="5623560" cy="4480560"/>
          </a:xfrm>
          <a:prstGeom prst="rect">
            <a:avLst/>
          </a:prstGeom>
          <a:solidFill>
            <a:srgbClr val="FFFDF8"/>
          </a:solidFill>
          <a:ln w="12700">
            <a:solidFill>
              <a:srgbClr val="D6D0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1755648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C7A62"/>
                </a:solidFill>
              </a:rPr>
              <a:t>•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97280" y="1737360"/>
            <a:ext cx="4846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A1A1A"/>
                </a:solidFill>
              </a:rPr>
              <a:t>Valid passport with enough validity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868680" y="224028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C7A62"/>
                </a:solidFill>
              </a:rPr>
              <a:t>•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97280" y="2221992"/>
            <a:ext cx="4846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A1A1A"/>
                </a:solidFill>
              </a:rPr>
              <a:t>Updated CV / resume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68680" y="2724912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C7A62"/>
                </a:solidFill>
              </a:rPr>
              <a:t>•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706624"/>
            <a:ext cx="4846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A1A1A"/>
                </a:solidFill>
              </a:rPr>
              <a:t>Academic certificates and transcripts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868680" y="3209544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C7A62"/>
                </a:solidFill>
              </a:rPr>
              <a:t>•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097280" y="3191256"/>
            <a:ext cx="4846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A1A1A"/>
                </a:solidFill>
              </a:rPr>
              <a:t>Personal statement or study explanation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868680" y="3694176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C7A62"/>
                </a:solidFill>
              </a:rPr>
              <a:t>•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097280" y="3675888"/>
            <a:ext cx="4846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A1A1A"/>
                </a:solidFill>
              </a:rPr>
              <a:t>Reference letters where requested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868680" y="4178808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C7A62"/>
                </a:solidFill>
              </a:rPr>
              <a:t>•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160520"/>
            <a:ext cx="4846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A1A1A"/>
                </a:solidFill>
              </a:rPr>
              <a:t>Proof of funds or sponsor evidence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868680" y="466344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C7A62"/>
                </a:solidFill>
              </a:rPr>
              <a:t>•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097280" y="4645152"/>
            <a:ext cx="4846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A1A1A"/>
                </a:solidFill>
              </a:rPr>
              <a:t>Accommodation / travel planning evidence where needed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868680" y="5148072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C7A62"/>
                </a:solidFill>
              </a:rPr>
              <a:t>•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1097280" y="5129784"/>
            <a:ext cx="4846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A1A1A"/>
                </a:solidFill>
              </a:rPr>
              <a:t>Proof of course payment or ability to pay</a:t>
            </a:r>
            <a:endParaRPr lang="en-US" sz="1550" dirty="0"/>
          </a:p>
        </p:txBody>
      </p:sp>
      <p:sp>
        <p:nvSpPr>
          <p:cNvPr id="22" name="Shape 20"/>
          <p:cNvSpPr/>
          <p:nvPr/>
        </p:nvSpPr>
        <p:spPr>
          <a:xfrm>
            <a:off x="6537960" y="1508760"/>
            <a:ext cx="4617720" cy="4480560"/>
          </a:xfrm>
          <a:prstGeom prst="roundRect">
            <a:avLst>
              <a:gd name="adj" fmla="val 1633"/>
            </a:avLst>
          </a:prstGeom>
          <a:solidFill>
            <a:srgbClr val="152854"/>
          </a:solidFill>
          <a:ln w="12700">
            <a:solidFill>
              <a:srgbClr val="15285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812280" y="1783080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8A23A"/>
                </a:solidFill>
              </a:rPr>
              <a:t>Best practice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812280" y="2084832"/>
            <a:ext cx="37947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Collect and check every document early. Most delays happen because files are missing, unclear, or inconsistent.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6812280" y="3154680"/>
            <a:ext cx="3749040" cy="0"/>
          </a:xfrm>
          <a:prstGeom prst="line">
            <a:avLst/>
          </a:prstGeom>
          <a:noFill/>
          <a:ln w="12700">
            <a:solidFill>
              <a:srgbClr val="7E8AA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12280" y="3383280"/>
            <a:ext cx="3749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E7ECF8"/>
                </a:solidFill>
              </a:rPr>
              <a:t>Use a simple checklist for each student so nothing is missed before submission.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6812280" y="4315968"/>
            <a:ext cx="37947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E7ECF8"/>
                </a:solidFill>
              </a:rPr>
              <a:t>Always be honest: final admission decisions belong to the school and final visa decisions belong to the UK authorities.</a:t>
            </a:r>
            <a:endParaRPr lang="en-US" sz="1550" dirty="0"/>
          </a:p>
        </p:txBody>
      </p:sp>
      <p:sp>
        <p:nvSpPr>
          <p:cNvPr id="28" name="Text 26"/>
          <p:cNvSpPr/>
          <p:nvPr/>
        </p:nvSpPr>
        <p:spPr>
          <a:xfrm>
            <a:off x="502920" y="6419088"/>
            <a:ext cx="5029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F6675"/>
                </a:solidFill>
              </a:rPr>
              <a:t>Admissions support for legal English study in the UK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75488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03504"/>
            <a:ext cx="2286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8A23A"/>
                </a:solidFill>
              </a:rPr>
              <a:t>PLANNING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841248"/>
            <a:ext cx="6400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1B3D"/>
                </a:solidFill>
              </a:rPr>
              <a:t>Budget overview and main intakes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40080" y="1508760"/>
            <a:ext cx="5486400" cy="4526280"/>
          </a:xfrm>
          <a:prstGeom prst="roundRect">
            <a:avLst>
              <a:gd name="adj" fmla="val 1616"/>
            </a:avLst>
          </a:prstGeom>
          <a:solidFill>
            <a:srgbClr val="FFFDF8"/>
          </a:solidFill>
          <a:ln w="12700">
            <a:solidFill>
              <a:srgbClr val="D6D0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96112" y="17830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B3D"/>
                </a:solidFill>
              </a:rPr>
              <a:t>Typical cost categories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896112" y="2212848"/>
            <a:ext cx="4983480" cy="621792"/>
          </a:xfrm>
          <a:prstGeom prst="rect">
            <a:avLst/>
          </a:prstGeom>
          <a:solidFill>
            <a:srgbClr val="F4EFE2"/>
          </a:solidFill>
          <a:ln w="12700">
            <a:solidFill>
              <a:srgbClr val="EFE7D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78992" y="2377440"/>
            <a:ext cx="2651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</a:rPr>
              <a:t>School tuition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3977640" y="2377440"/>
            <a:ext cx="1627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F1B3D"/>
                </a:solidFill>
              </a:rPr>
              <a:t>from £7,950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896112" y="2907792"/>
            <a:ext cx="4983480" cy="621792"/>
          </a:xfrm>
          <a:prstGeom prst="rect">
            <a:avLst/>
          </a:prstGeom>
          <a:solidFill>
            <a:srgbClr val="FBF8F1"/>
          </a:solidFill>
          <a:ln w="12700">
            <a:solidFill>
              <a:srgbClr val="EFE7D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78992" y="3072384"/>
            <a:ext cx="2651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</a:rPr>
              <a:t>UK visa fee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977640" y="3072384"/>
            <a:ext cx="1627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F1B3D"/>
                </a:solidFill>
              </a:rPr>
              <a:t>£228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96112" y="3602736"/>
            <a:ext cx="4983480" cy="621792"/>
          </a:xfrm>
          <a:prstGeom prst="rect">
            <a:avLst/>
          </a:prstGeom>
          <a:solidFill>
            <a:srgbClr val="F4EFE2"/>
          </a:solidFill>
          <a:ln w="12700">
            <a:solidFill>
              <a:srgbClr val="EFE7D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78992" y="3767328"/>
            <a:ext cx="2651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</a:rPr>
              <a:t>Immigration Health Surcharge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3977640" y="3767328"/>
            <a:ext cx="1627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F1B3D"/>
                </a:solidFill>
              </a:rPr>
              <a:t>usually £776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896112" y="4297680"/>
            <a:ext cx="4983480" cy="621792"/>
          </a:xfrm>
          <a:prstGeom prst="rect">
            <a:avLst/>
          </a:prstGeom>
          <a:solidFill>
            <a:srgbClr val="FBF8F1"/>
          </a:solidFill>
          <a:ln w="12700">
            <a:solidFill>
              <a:srgbClr val="EFE7D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78992" y="4462272"/>
            <a:ext cx="2651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</a:rPr>
              <a:t>VFS / travel / accommodation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3977640" y="4462272"/>
            <a:ext cx="1627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F1B3D"/>
                </a:solidFill>
              </a:rPr>
              <a:t>varies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32688" y="5230368"/>
            <a:ext cx="4892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5F6675"/>
                </a:solidFill>
              </a:rPr>
              <a:t>Keep your service fee separate from school and government charges. Transparency builds trust.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537960" y="1508760"/>
            <a:ext cx="4983480" cy="4526280"/>
          </a:xfrm>
          <a:prstGeom prst="roundRect">
            <a:avLst>
              <a:gd name="adj" fmla="val 1616"/>
            </a:avLst>
          </a:prstGeom>
          <a:solidFill>
            <a:srgbClr val="F5F1E8"/>
          </a:solidFill>
          <a:ln w="12700">
            <a:solidFill>
              <a:srgbClr val="D6D0C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812280" y="178308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B3D"/>
                </a:solidFill>
              </a:rPr>
              <a:t>Main intakes shown by the school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6839712" y="2331720"/>
            <a:ext cx="1234440" cy="621792"/>
          </a:xfrm>
          <a:prstGeom prst="roundRect">
            <a:avLst>
              <a:gd name="adj" fmla="val 8824"/>
            </a:avLst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903720" y="2551176"/>
            <a:ext cx="109728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January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8284464" y="2331720"/>
            <a:ext cx="1234440" cy="621792"/>
          </a:xfrm>
          <a:prstGeom prst="roundRect">
            <a:avLst>
              <a:gd name="adj" fmla="val 8824"/>
            </a:avLst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48472" y="2551176"/>
            <a:ext cx="109728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April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9729216" y="2331720"/>
            <a:ext cx="1234440" cy="621792"/>
          </a:xfrm>
          <a:prstGeom prst="roundRect">
            <a:avLst>
              <a:gd name="adj" fmla="val 8824"/>
            </a:avLst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793224" y="2551176"/>
            <a:ext cx="109728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June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7562088" y="3337560"/>
            <a:ext cx="1234440" cy="621792"/>
          </a:xfrm>
          <a:prstGeom prst="roundRect">
            <a:avLst>
              <a:gd name="adj" fmla="val 8824"/>
            </a:avLst>
          </a:prstGeom>
          <a:solidFill>
            <a:srgbClr val="D8A23A"/>
          </a:solidFill>
          <a:ln w="12700">
            <a:solidFill>
              <a:srgbClr val="D8A23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626096" y="3557016"/>
            <a:ext cx="109728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B3D"/>
                </a:solidFill>
              </a:rPr>
              <a:t>August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9134856" y="3337560"/>
            <a:ext cx="1234440" cy="621792"/>
          </a:xfrm>
          <a:prstGeom prst="roundRect">
            <a:avLst>
              <a:gd name="adj" fmla="val 8824"/>
            </a:avLst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9198864" y="3557016"/>
            <a:ext cx="109728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November</a:t>
            </a:r>
            <a:endParaRPr lang="en-US" sz="1200" dirty="0"/>
          </a:p>
        </p:txBody>
      </p:sp>
      <p:pic>
        <p:nvPicPr>
          <p:cNvPr id="32" name="Image 0" descr="/mnt/data/F8EE24B4-2D74-4126-AF73-9A582AB4F446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11419" y="4114800"/>
            <a:ext cx="1682281" cy="1463040"/>
          </a:xfrm>
          <a:prstGeom prst="rect">
            <a:avLst/>
          </a:prstGeom>
        </p:spPr>
      </p:pic>
      <p:sp>
        <p:nvSpPr>
          <p:cNvPr id="33" name="Text 30"/>
          <p:cNvSpPr/>
          <p:nvPr/>
        </p:nvSpPr>
        <p:spPr>
          <a:xfrm>
            <a:off x="502920" y="6419088"/>
            <a:ext cx="5029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F6675"/>
                </a:solidFill>
              </a:rPr>
              <a:t>Admissions support for legal English study in the UK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75488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03504"/>
            <a:ext cx="2286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8A23A"/>
                </a:solidFill>
              </a:rPr>
              <a:t>HONEST MESSAGING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841248"/>
            <a:ext cx="6400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1B3D"/>
                </a:solidFill>
              </a:rPr>
              <a:t>Important rules students must understand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40080" y="1508760"/>
            <a:ext cx="5440680" cy="4526280"/>
          </a:xfrm>
          <a:prstGeom prst="roundRect">
            <a:avLst>
              <a:gd name="adj" fmla="val 1616"/>
            </a:avLst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96112" y="1810512"/>
            <a:ext cx="37490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</a:rPr>
              <a:t>This route is for English study only.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914400" y="2468880"/>
            <a:ext cx="146304" cy="146304"/>
          </a:xfrm>
          <a:prstGeom prst="ellipse">
            <a:avLst/>
          </a:prstGeom>
          <a:solidFill>
            <a:srgbClr val="D8A23A"/>
          </a:solidFill>
          <a:ln w="12700">
            <a:solidFill>
              <a:srgbClr val="D8A23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188720" y="2423160"/>
            <a:ext cx="4389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1F4FA"/>
                </a:solidFill>
              </a:rPr>
              <a:t>Students cannot work or run a business on this route.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914400" y="3273552"/>
            <a:ext cx="146304" cy="146304"/>
          </a:xfrm>
          <a:prstGeom prst="ellipse">
            <a:avLst/>
          </a:prstGeom>
          <a:solidFill>
            <a:srgbClr val="D8A23A"/>
          </a:solidFill>
          <a:ln w="12700">
            <a:solidFill>
              <a:srgbClr val="D8A23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88720" y="3227832"/>
            <a:ext cx="4389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1F4FA"/>
                </a:solidFill>
              </a:rPr>
              <a:t>Students cannot bring dependants under this route.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914400" y="4078224"/>
            <a:ext cx="146304" cy="146304"/>
          </a:xfrm>
          <a:prstGeom prst="ellipse">
            <a:avLst/>
          </a:prstGeom>
          <a:solidFill>
            <a:srgbClr val="D8A23A"/>
          </a:solidFill>
          <a:ln w="12700">
            <a:solidFill>
              <a:srgbClr val="D8A23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88720" y="4032504"/>
            <a:ext cx="4389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1F4FA"/>
                </a:solidFill>
              </a:rPr>
              <a:t>Students cannot extend this visa or switch to another route from inside the UK.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914400" y="4882896"/>
            <a:ext cx="146304" cy="146304"/>
          </a:xfrm>
          <a:prstGeom prst="ellipse">
            <a:avLst/>
          </a:prstGeom>
          <a:solidFill>
            <a:srgbClr val="D8A23A"/>
          </a:solidFill>
          <a:ln w="12700">
            <a:solidFill>
              <a:srgbClr val="D8A23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88720" y="4837176"/>
            <a:ext cx="4389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1F4FA"/>
                </a:solidFill>
              </a:rPr>
              <a:t>Your marketing should sell education first, not a promise of migration outcomes.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6400800" y="1508760"/>
            <a:ext cx="5212080" cy="4526280"/>
          </a:xfrm>
          <a:prstGeom prst="roundRect">
            <a:avLst>
              <a:gd name="adj" fmla="val 1616"/>
            </a:avLst>
          </a:prstGeom>
          <a:solidFill>
            <a:srgbClr val="FFFDF8"/>
          </a:solidFill>
          <a:ln w="12700">
            <a:solidFill>
              <a:srgbClr val="D6D0C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656832" y="182880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1B3D"/>
                </a:solidFill>
              </a:rPr>
              <a:t>Use wording like this: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6656832" y="2249424"/>
            <a:ext cx="4434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A1A1A"/>
                </a:solidFill>
              </a:rPr>
              <a:t>We help international students apply to study English in the UK through a clear, legal, and structured admissions support service.</a:t>
            </a:r>
            <a:endParaRPr lang="en-US" sz="2100" dirty="0"/>
          </a:p>
        </p:txBody>
      </p:sp>
      <p:sp>
        <p:nvSpPr>
          <p:cNvPr id="18" name="Shape 16"/>
          <p:cNvSpPr/>
          <p:nvPr/>
        </p:nvSpPr>
        <p:spPr>
          <a:xfrm>
            <a:off x="6656832" y="3520440"/>
            <a:ext cx="4389120" cy="0"/>
          </a:xfrm>
          <a:prstGeom prst="line">
            <a:avLst/>
          </a:prstGeom>
          <a:noFill/>
          <a:ln w="12700">
            <a:solidFill>
              <a:srgbClr val="D8A23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656832" y="3767328"/>
            <a:ext cx="444398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A1A1A"/>
                </a:solidFill>
              </a:rPr>
              <a:t>This wording is stronger, safer, and easier to trust than selling a visa or making promises you cannot control.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502920" y="6419088"/>
            <a:ext cx="5029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F6675"/>
                </a:solidFill>
              </a:rPr>
              <a:t>Admissions support for legal English study in the UK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EE7D9"/>
          </a:solidFill>
          <a:ln w="12700">
            <a:solidFill>
              <a:srgbClr val="EEE7D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256032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</a:rPr>
              <a:t>Next step for the student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58368" y="1243584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B3D"/>
                </a:solidFill>
              </a:rPr>
              <a:t>Ready to begin?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1847088"/>
            <a:ext cx="3474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F6675"/>
                </a:solidFill>
              </a:rPr>
              <a:t>Use this simple call to action in your marketing: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685800" y="2240280"/>
            <a:ext cx="548640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6D0C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0120" y="2542032"/>
            <a:ext cx="4892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A1A1A"/>
                </a:solidFill>
              </a:rPr>
              <a:t>Message us for your eligibility assessment and the next available intake.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13232" y="3749040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F1B3D"/>
                </a:solidFill>
              </a:rPr>
              <a:t>Recommended follow-up sequence</a:t>
            </a:r>
            <a:endParaRPr lang="en-US" sz="1650" dirty="0"/>
          </a:p>
        </p:txBody>
      </p:sp>
      <p:sp>
        <p:nvSpPr>
          <p:cNvPr id="10" name="Shape 8"/>
          <p:cNvSpPr/>
          <p:nvPr/>
        </p:nvSpPr>
        <p:spPr>
          <a:xfrm>
            <a:off x="749808" y="4160520"/>
            <a:ext cx="1234440" cy="685800"/>
          </a:xfrm>
          <a:prstGeom prst="roundRect">
            <a:avLst>
              <a:gd name="adj" fmla="val 6667"/>
            </a:avLst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13816" y="4352544"/>
            <a:ext cx="1097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</a:rPr>
              <a:t>1. Send leaflet</a:t>
            </a:r>
            <a:endParaRPr lang="en-US" sz="1220" dirty="0"/>
          </a:p>
        </p:txBody>
      </p:sp>
      <p:sp>
        <p:nvSpPr>
          <p:cNvPr id="12" name="Shape 10"/>
          <p:cNvSpPr/>
          <p:nvPr/>
        </p:nvSpPr>
        <p:spPr>
          <a:xfrm>
            <a:off x="2167128" y="4160520"/>
            <a:ext cx="1234440" cy="685800"/>
          </a:xfrm>
          <a:prstGeom prst="roundRect">
            <a:avLst>
              <a:gd name="adj" fmla="val 6667"/>
            </a:avLst>
          </a:prstGeom>
          <a:solidFill>
            <a:srgbClr val="D8A23A"/>
          </a:solidFill>
          <a:ln w="12700">
            <a:solidFill>
              <a:srgbClr val="D8A23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31136" y="4352544"/>
            <a:ext cx="1097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0F1B3D"/>
                </a:solidFill>
              </a:rPr>
              <a:t>2. Collect qualification form</a:t>
            </a:r>
            <a:endParaRPr lang="en-US" sz="1220" dirty="0"/>
          </a:p>
        </p:txBody>
      </p:sp>
      <p:sp>
        <p:nvSpPr>
          <p:cNvPr id="14" name="Shape 12"/>
          <p:cNvSpPr/>
          <p:nvPr/>
        </p:nvSpPr>
        <p:spPr>
          <a:xfrm>
            <a:off x="3584448" y="4160520"/>
            <a:ext cx="1234440" cy="685800"/>
          </a:xfrm>
          <a:prstGeom prst="roundRect">
            <a:avLst>
              <a:gd name="adj" fmla="val 6667"/>
            </a:avLst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48456" y="4352544"/>
            <a:ext cx="1097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</a:rPr>
              <a:t>3. Book consultation</a:t>
            </a:r>
            <a:endParaRPr lang="en-US" sz="1220" dirty="0"/>
          </a:p>
        </p:txBody>
      </p:sp>
      <p:sp>
        <p:nvSpPr>
          <p:cNvPr id="16" name="Shape 14"/>
          <p:cNvSpPr/>
          <p:nvPr/>
        </p:nvSpPr>
        <p:spPr>
          <a:xfrm>
            <a:off x="5001768" y="4160520"/>
            <a:ext cx="1234440" cy="685800"/>
          </a:xfrm>
          <a:prstGeom prst="roundRect">
            <a:avLst>
              <a:gd name="adj" fmla="val 6667"/>
            </a:avLst>
          </a:prstGeom>
          <a:solidFill>
            <a:srgbClr val="D8A23A"/>
          </a:solidFill>
          <a:ln w="12700">
            <a:solidFill>
              <a:srgbClr val="D8A23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65776" y="4352544"/>
            <a:ext cx="1097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0F1B3D"/>
                </a:solidFill>
              </a:rPr>
              <a:t>4. Start documents</a:t>
            </a:r>
            <a:endParaRPr lang="en-US" sz="1220" dirty="0"/>
          </a:p>
        </p:txBody>
      </p:sp>
      <p:sp>
        <p:nvSpPr>
          <p:cNvPr id="18" name="Shape 16"/>
          <p:cNvSpPr/>
          <p:nvPr/>
        </p:nvSpPr>
        <p:spPr>
          <a:xfrm>
            <a:off x="7452360" y="1325880"/>
            <a:ext cx="3886200" cy="4206240"/>
          </a:xfrm>
          <a:prstGeom prst="roundRect">
            <a:avLst>
              <a:gd name="adj" fmla="val 1882"/>
            </a:avLst>
          </a:prstGeom>
          <a:solidFill>
            <a:srgbClr val="152854"/>
          </a:solidFill>
          <a:ln w="12700">
            <a:solidFill>
              <a:srgbClr val="15285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726680" y="1691640"/>
            <a:ext cx="11887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8A23A"/>
                </a:solidFill>
              </a:rPr>
              <a:t>Remember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7726680" y="2029968"/>
            <a:ext cx="315468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FFFFF"/>
                </a:solidFill>
              </a:rPr>
              <a:t>Be clear on what students get:</a:t>
            </a:r>
            <a:endParaRPr lang="en-US" sz="2200" dirty="0"/>
          </a:p>
          <a:p>
            <a:pPr indent="0" marL="0">
              <a:buNone/>
            </a:pP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FFFFFF"/>
                </a:solidFill>
              </a:rPr>
              <a:t>• legal English-study route</a:t>
            </a: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FFFFFF"/>
                </a:solidFill>
              </a:rPr>
              <a:t>• honest cost breakdown</a:t>
            </a: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FFFFFF"/>
                </a:solidFill>
              </a:rPr>
              <a:t>• guided admissions support</a:t>
            </a: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FFFFFF"/>
                </a:solidFill>
              </a:rPr>
              <a:t>• no false promises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7726680" y="4892040"/>
            <a:ext cx="3063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DCE4F7"/>
                </a:solidFill>
              </a:rPr>
              <a:t>Add your own logo, WhatsApp number, and website before sharing publicly.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English in the UK</dc:title>
  <dc:subject>Customer presentation</dc:subject>
  <dc:creator>OpenAI</dc:creator>
  <cp:lastModifiedBy>OpenAI</cp:lastModifiedBy>
  <cp:revision>1</cp:revision>
  <dcterms:created xsi:type="dcterms:W3CDTF">2026-04-19T11:45:25Z</dcterms:created>
  <dcterms:modified xsi:type="dcterms:W3CDTF">2026-04-19T11:45:25Z</dcterms:modified>
</cp:coreProperties>
</file>